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81" r:id="rId8"/>
    <p:sldId id="260" r:id="rId9"/>
    <p:sldId id="279" r:id="rId10"/>
    <p:sldId id="261" r:id="rId11"/>
    <p:sldId id="262" r:id="rId12"/>
    <p:sldId id="263" r:id="rId13"/>
    <p:sldId id="280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1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901" autoAdjust="0"/>
    <p:restoredTop sz="94660"/>
  </p:normalViewPr>
  <p:slideViewPr>
    <p:cSldViewPr>
      <p:cViewPr>
        <p:scale>
          <a:sx n="80" d="100"/>
          <a:sy n="80" d="100"/>
        </p:scale>
        <p:origin x="-2226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E6C011F-66A1-4A3D-9862-767E9C577FB8}" type="datetimeFigureOut">
              <a:rPr lang="en-US"/>
              <a:pPr>
                <a:defRPr/>
              </a:pPr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5BFA3B-1813-4F6C-BC46-64C9CF4E6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1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 b="3359"/>
          <a:stretch/>
        </p:blipFill>
        <p:spPr>
          <a:xfrm>
            <a:off x="228600" y="281412"/>
            <a:ext cx="8915400" cy="6576588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70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1066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80B9E-7EAD-465B-A226-941656F36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1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1066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975E-62FA-4283-BEEC-14050F71B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1599A-1BF9-4D4D-B957-ADBEF7DD0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1066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4DBF-3846-400C-B015-72E35B4D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23D5-29C0-4BF9-9C9E-68E599C8B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5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0574-50FB-44D2-93DA-779E8A91C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7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831AE-617A-47DA-9222-A5EB5A23C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1066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DE36A-F977-420B-9AE3-65FBD17B0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1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" y="0"/>
            <a:ext cx="9109989" cy="68580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77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>
                <a:solidFill>
                  <a:srgbClr val="92D050"/>
                </a:solidFill>
                <a:latin typeface="Arial" charset="0"/>
              </a:defRPr>
            </a:lvl1pPr>
          </a:lstStyle>
          <a:p>
            <a:pPr>
              <a:defRPr/>
            </a:pPr>
            <a:fld id="{BB56AA4A-1828-49E5-BF73-6E20370FDD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879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riad4.acr.org/triadclient3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447800"/>
          </a:xfrm>
        </p:spPr>
        <p:txBody>
          <a:bodyPr>
            <a:normAutofit/>
          </a:bodyPr>
          <a:lstStyle/>
          <a:p>
            <a:r>
              <a:rPr lang="en-US" sz="3600" dirty="0"/>
              <a:t>Windows Client Installation and User Guide</a:t>
            </a:r>
            <a:endParaRPr lang="en-US" sz="3600" dirty="0" smtClean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TRIAD 4.1</a:t>
            </a:r>
          </a:p>
        </p:txBody>
      </p:sp>
      <p:pic>
        <p:nvPicPr>
          <p:cNvPr id="4" name="Picture 2" descr="C:\Users\kkuchipudi\Desktop\tri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34696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802843"/>
            <a:ext cx="7894320" cy="436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Submit Files from PACS </a:t>
            </a:r>
            <a:r>
              <a:rPr lang="en-US" b="1" dirty="0" smtClean="0"/>
              <a:t>(3/4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572000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656087" y="3170507"/>
            <a:ext cx="1577498" cy="669386"/>
          </a:xfrm>
          <a:prstGeom prst="wedgeRoundRectCallout">
            <a:avLst>
              <a:gd name="adj1" fmla="val -64198"/>
              <a:gd name="adj2" fmla="val -1282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 smtClean="0"/>
              <a:t>Configure </a:t>
            </a:r>
            <a:r>
              <a:rPr lang="en-US" sz="1600" b="1" dirty="0"/>
              <a:t>the PACS with these details.</a:t>
            </a:r>
            <a:endParaRPr lang="en-US" sz="1600" dirty="0"/>
          </a:p>
          <a:p>
            <a:endParaRPr lang="en-US" sz="3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248400" y="1296703"/>
            <a:ext cx="1844041" cy="989297"/>
          </a:xfrm>
          <a:prstGeom prst="wedgeRoundRectCallout">
            <a:avLst>
              <a:gd name="adj1" fmla="val 47023"/>
              <a:gd name="adj2" fmla="val 7744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Click here to get the DICOM info to be given at PACS side.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954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752600"/>
            <a:ext cx="423699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Submit Files from PACS </a:t>
            </a:r>
            <a:r>
              <a:rPr lang="en-US" b="1" dirty="0" smtClean="0"/>
              <a:t>(</a:t>
            </a:r>
            <a:r>
              <a:rPr lang="en-US" b="1" dirty="0"/>
              <a:t>4</a:t>
            </a:r>
            <a:r>
              <a:rPr lang="en-US" b="1" dirty="0" smtClean="0"/>
              <a:t>/4)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33375" y="1752600"/>
            <a:ext cx="1828800" cy="646986"/>
          </a:xfrm>
          <a:prstGeom prst="wedgeRoundRectCallout">
            <a:avLst>
              <a:gd name="adj1" fmla="val 101339"/>
              <a:gd name="adj2" fmla="val 6754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</a:rPr>
              <a:t>Select PACS from dropdown</a:t>
            </a:r>
            <a:endParaRPr kumimoji="0" lang="en-US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248400" y="2342436"/>
            <a:ext cx="2590800" cy="1191816"/>
          </a:xfrm>
          <a:prstGeom prst="wedgeRoundRectCallout">
            <a:avLst>
              <a:gd name="adj1" fmla="val -66960"/>
              <a:gd name="adj2" fmla="val 2968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</a:rPr>
              <a:t>Provide the ‘Search’ details (Patient ID is mandatory) and click on ‘Search Images’</a:t>
            </a:r>
            <a:endParaRPr kumimoji="0" lang="en-US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6400800" y="3848100"/>
            <a:ext cx="2590799" cy="1191816"/>
          </a:xfrm>
          <a:prstGeom prst="wedgeRoundRectCallout">
            <a:avLst>
              <a:gd name="adj1" fmla="val -70514"/>
              <a:gd name="adj2" fmla="val -8370"/>
              <a:gd name="adj3" fmla="val 16667"/>
            </a:avLst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Select the images from search results by clicking the checkboxes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276974" y="5181600"/>
            <a:ext cx="2590800" cy="1191816"/>
          </a:xfrm>
          <a:prstGeom prst="wedgeRoundRectCallout">
            <a:avLst>
              <a:gd name="adj1" fmla="val -72785"/>
              <a:gd name="adj2" fmla="val 357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</a:rPr>
              <a:t>Click on ‘Select Images’ to load the selected files into TRIAD preview panel.</a:t>
            </a:r>
            <a:endParaRPr kumimoji="0" lang="en-US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90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Preview Panel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3" descr="C:\Users\kkuchipudi\Desktop\previe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8077200" cy="29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628650" y="4905375"/>
            <a:ext cx="4876800" cy="1328023"/>
          </a:xfrm>
          <a:prstGeom prst="wedgeRoundRectCallout">
            <a:avLst>
              <a:gd name="adj1" fmla="val -47052"/>
              <a:gd name="adj2" fmla="val -1717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Files selected from Computer/PACS are loaded into TRIAD preview panel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1"/>
                </a:solidFill>
              </a:rPr>
              <a:t>Click on ‘+’ icon to expand the DICOM study and view all the series in that study</a:t>
            </a:r>
            <a:endParaRPr kumimoji="0" lang="en-US" sz="15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57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View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You can view the images in the preview panel before moving them to “Submission Queue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Double click on the thumbnail to view images in series by using default “QC Viewer”.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2" descr="C:\Users\kkuchipudi\Desktop\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85416"/>
            <a:ext cx="8077200" cy="303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0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Clean Pixel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2" descr="C:\Users\kkuchipudi\Desktop\clean pixeldat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77200" cy="37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505200" y="4038600"/>
            <a:ext cx="5181600" cy="2133600"/>
          </a:xfrm>
          <a:prstGeom prst="wedgeRoundRectCallout">
            <a:avLst>
              <a:gd name="adj1" fmla="val 14632"/>
              <a:gd name="adj2" fmla="val -7064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You may clean any patient data that may be on the images by using ‘Clean Pixel Data’ feature.</a:t>
            </a: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Open the clean pixel data window by clicking ‘Clean’ button.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Draw a rectangle that would cover the data.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Click ‘Apply Pixel Data Cleanup’ icon to clean the area selected.</a:t>
            </a:r>
          </a:p>
        </p:txBody>
      </p:sp>
    </p:spTree>
    <p:extLst>
      <p:ext uri="{BB962C8B-B14F-4D97-AF65-F5344CB8AC3E}">
        <p14:creationId xmlns:p14="http://schemas.microsoft.com/office/powerpoint/2010/main" val="27797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 Attachments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2" descr="C:\Users\kkuchipudi\Desktop\attachme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8077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589473" y="2057400"/>
            <a:ext cx="4038600" cy="1447800"/>
          </a:xfrm>
          <a:prstGeom prst="wedgeRoundRectCallout">
            <a:avLst>
              <a:gd name="adj1" fmla="val 33022"/>
              <a:gd name="adj2" fmla="val 6327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You may add non-DICOM files, such as reports, at study or series level by clicking ‘Select’ in the ‘Attachment’ column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322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View DICOM Metadata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2" descr="C:\Users\kkuchipudi\Desktop\meta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7325"/>
            <a:ext cx="84582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5105400" y="3514725"/>
            <a:ext cx="3810000" cy="990600"/>
          </a:xfrm>
          <a:prstGeom prst="wedgeRoundRectCallout">
            <a:avLst>
              <a:gd name="adj1" fmla="val -15338"/>
              <a:gd name="adj2" fmla="val -12832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Click ‘View’ in the Metadata column to open the series metadata for the DICOM files in the preview panel.</a:t>
            </a:r>
          </a:p>
        </p:txBody>
      </p:sp>
    </p:spTree>
    <p:extLst>
      <p:ext uri="{BB962C8B-B14F-4D97-AF65-F5344CB8AC3E}">
        <p14:creationId xmlns:p14="http://schemas.microsoft.com/office/powerpoint/2010/main" val="7032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 Comments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2" descr="C:\Users\kkuchipudi\Desktop\commen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77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581400" y="1676400"/>
            <a:ext cx="4554984" cy="1219200"/>
          </a:xfrm>
          <a:prstGeom prst="wedgeRoundRectCallout">
            <a:avLst>
              <a:gd name="adj1" fmla="val 42373"/>
              <a:gd name="adj2" fmla="val 9245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You can provide comments for each series by clicking “Comments” link.</a:t>
            </a:r>
          </a:p>
          <a:p>
            <a:r>
              <a:rPr lang="en-US" sz="1600" b="1" dirty="0" smtClean="0"/>
              <a:t>Click ‘Save’ after entering comments in the pop-up window.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4419600" y="2895601"/>
            <a:ext cx="304800" cy="2133600"/>
          </a:xfrm>
          <a:prstGeom prst="line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 for Submission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2" descr="C:\Users\kkuchipudi\Desktop\move to submissi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7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743200" y="2667000"/>
            <a:ext cx="4114800" cy="1676400"/>
          </a:xfrm>
          <a:prstGeom prst="wedgeRoundRectCallout">
            <a:avLst>
              <a:gd name="adj1" fmla="val 61337"/>
              <a:gd name="adj2" fmla="val -5351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Select the series / series that are ready for submission by clicking the check boxes.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Click ‘Move to Submission Queue’ button to move the studies to Submission Queue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838200" y="2971799"/>
            <a:ext cx="1828800" cy="209549"/>
          </a:xfrm>
          <a:prstGeom prst="line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8077200" cy="22308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Submitting Files -- Submission </a:t>
            </a:r>
            <a:r>
              <a:rPr lang="en-US" b="1" dirty="0"/>
              <a:t>Queue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2514600" y="3886200"/>
            <a:ext cx="6248400" cy="2209800"/>
          </a:xfrm>
          <a:prstGeom prst="wedgeRoundRectCallout">
            <a:avLst>
              <a:gd name="adj1" fmla="val -71650"/>
              <a:gd name="adj2" fmla="val -5768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Verify if all the studies are moved into Submission Queue.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Enter the proper subject ID in “Subject ID” field in the Submission Queue. </a:t>
            </a:r>
            <a:r>
              <a:rPr lang="en-US" sz="1600" b="1" dirty="0" err="1" smtClean="0"/>
              <a:t>TimePoint</a:t>
            </a:r>
            <a:r>
              <a:rPr lang="en-US" sz="1600" b="1" dirty="0" smtClean="0"/>
              <a:t> ID and </a:t>
            </a:r>
            <a:r>
              <a:rPr lang="en-US" sz="1600" b="1" dirty="0" err="1" smtClean="0"/>
              <a:t>TimePoint</a:t>
            </a:r>
            <a:r>
              <a:rPr lang="en-US" sz="1600" b="1" dirty="0" smtClean="0"/>
              <a:t> Description fields are optional.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r>
              <a:rPr lang="en-US" sz="1600" b="1" dirty="0" smtClean="0"/>
              <a:t>Verify all the columns shown in the queue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958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Hardware &amp; Software </a:t>
            </a:r>
            <a:r>
              <a:rPr lang="en-US" b="1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Hardware requirements (recommended):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4 GB RAM </a:t>
            </a:r>
          </a:p>
          <a:p>
            <a:pPr lvl="1">
              <a:buFont typeface="Wingdings"/>
              <a:buChar char="Ø"/>
            </a:pPr>
            <a:r>
              <a:rPr lang="en-US" dirty="0"/>
              <a:t>2.4 GHz Processor</a:t>
            </a:r>
          </a:p>
          <a:p>
            <a:pPr lvl="1">
              <a:buFont typeface="Wingdings"/>
              <a:buChar char="Ø"/>
            </a:pPr>
            <a:r>
              <a:rPr lang="en-US" dirty="0" smtClean="0"/>
              <a:t>60 </a:t>
            </a:r>
            <a:r>
              <a:rPr lang="en-US" dirty="0"/>
              <a:t>GB Hard Disk space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Software requirements: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Microsoft .NET 4.0 Framework Full Version (requires administrative privileges on the computer to install)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OS: Window XP (SP2, SP3), Windows 7 </a:t>
            </a:r>
            <a:r>
              <a:rPr lang="en-US" sz="1200" dirty="0"/>
              <a:t>(32 or 64 bit)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8077200" cy="24594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Submission Queue -- Submission </a:t>
            </a:r>
            <a:r>
              <a:rPr lang="en-US" b="1" dirty="0"/>
              <a:t>Type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85800" y="4191000"/>
            <a:ext cx="3962400" cy="1371600"/>
          </a:xfrm>
          <a:prstGeom prst="wedgeRoundRectCallout">
            <a:avLst>
              <a:gd name="adj1" fmla="val 14984"/>
              <a:gd name="adj2" fmla="val -11698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Select the Submission type from the dropdown.</a:t>
            </a: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Clinical Trial -- default</a:t>
            </a: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Test Submission</a:t>
            </a: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25223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Submission Queue -- </a:t>
            </a:r>
            <a:r>
              <a:rPr lang="en-US" b="1" dirty="0" err="1" smtClean="0"/>
              <a:t>Anonymization</a:t>
            </a:r>
            <a:r>
              <a:rPr lang="en-US" b="1" dirty="0" smtClean="0"/>
              <a:t> </a:t>
            </a:r>
            <a:r>
              <a:rPr lang="en-US" b="1" dirty="0"/>
              <a:t>Result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53086"/>
            <a:ext cx="7971596" cy="42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533400" y="1600200"/>
            <a:ext cx="5486400" cy="1981200"/>
          </a:xfrm>
          <a:prstGeom prst="wedgeRoundRectCallout">
            <a:avLst>
              <a:gd name="adj1" fmla="val 94905"/>
              <a:gd name="adj2" fmla="val 12070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You may view DICOM header </a:t>
            </a:r>
            <a:r>
              <a:rPr lang="en-US" sz="1600" b="1" dirty="0" err="1" smtClean="0"/>
              <a:t>anonymization</a:t>
            </a:r>
            <a:r>
              <a:rPr lang="en-US" sz="1600" b="1" dirty="0" smtClean="0"/>
              <a:t> results by clicking ”</a:t>
            </a:r>
            <a:r>
              <a:rPr lang="en-US" sz="1600" b="1" dirty="0" err="1" smtClean="0"/>
              <a:t>Anonymization</a:t>
            </a:r>
            <a:r>
              <a:rPr lang="en-US" sz="1600" b="1" dirty="0" smtClean="0"/>
              <a:t> Result” button. Both the  Original Value and De-identified value are shown in the results pop-up windows.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An ‘Export’ button is also available to export the </a:t>
            </a:r>
            <a:r>
              <a:rPr lang="en-US" sz="1600" b="1" dirty="0" err="1" smtClean="0"/>
              <a:t>anonymization</a:t>
            </a:r>
            <a:r>
              <a:rPr lang="en-US" sz="1600" b="1" dirty="0" smtClean="0"/>
              <a:t> results in the form of </a:t>
            </a:r>
            <a:r>
              <a:rPr lang="en-US" sz="1600" b="1" dirty="0" err="1" smtClean="0"/>
              <a:t>pdf</a:t>
            </a:r>
            <a:r>
              <a:rPr lang="en-US" sz="1600" b="1" dirty="0" smtClean="0"/>
              <a:t> or word document and save it in your computer.</a:t>
            </a:r>
          </a:p>
        </p:txBody>
      </p:sp>
    </p:spTree>
    <p:extLst>
      <p:ext uri="{BB962C8B-B14F-4D97-AF65-F5344CB8AC3E}">
        <p14:creationId xmlns:p14="http://schemas.microsoft.com/office/powerpoint/2010/main" val="6656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Validation Result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188" y="1774168"/>
            <a:ext cx="7430024" cy="41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57200" y="1828800"/>
            <a:ext cx="4495800" cy="2362200"/>
          </a:xfrm>
          <a:prstGeom prst="wedgeRoundRectCallout">
            <a:avLst>
              <a:gd name="adj1" fmla="val 117296"/>
              <a:gd name="adj2" fmla="val 8734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Click the “Validation Result” to check whether the series have the values to satisfy for the requirements of the trial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You may also check how many of the series are in Range or Out of range of the validation parameters and how many are not validated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System will allow you to submit the studies irrespective of the validation result</a:t>
            </a:r>
          </a:p>
        </p:txBody>
      </p:sp>
    </p:spTree>
    <p:extLst>
      <p:ext uri="{BB962C8B-B14F-4D97-AF65-F5344CB8AC3E}">
        <p14:creationId xmlns:p14="http://schemas.microsoft.com/office/powerpoint/2010/main" val="38767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Submission Queue -- Submit </a:t>
            </a:r>
            <a:r>
              <a:rPr lang="en-US" b="1" dirty="0"/>
              <a:t>Studies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810000"/>
            <a:ext cx="7543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85800" y="1676400"/>
            <a:ext cx="6629400" cy="2133600"/>
          </a:xfrm>
          <a:prstGeom prst="wedgeRoundRectCallout">
            <a:avLst>
              <a:gd name="adj1" fmla="val -8393"/>
              <a:gd name="adj2" fmla="val 601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Click “Complete Submission” when you are ready to submit the files to ACR</a:t>
            </a:r>
          </a:p>
          <a:p>
            <a:endParaRPr lang="en-US" sz="1600" b="1" dirty="0" smtClean="0"/>
          </a:p>
          <a:p>
            <a:r>
              <a:rPr lang="en-US" sz="1600" b="1" dirty="0" err="1" smtClean="0"/>
              <a:t>Anonymization</a:t>
            </a:r>
            <a:r>
              <a:rPr lang="en-US" sz="1600" b="1" dirty="0" smtClean="0"/>
              <a:t> and validation will be done in the background even if you did not select “</a:t>
            </a:r>
            <a:r>
              <a:rPr lang="en-US" sz="1600" b="1" dirty="0" err="1" smtClean="0"/>
              <a:t>Anonymization</a:t>
            </a:r>
            <a:r>
              <a:rPr lang="en-US" sz="1600" b="1" dirty="0" smtClean="0"/>
              <a:t> Result” or “Validation Result” before.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System shall change the status to ‘Green Color’ after the files are submitted successfully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5410200" y="3810000"/>
            <a:ext cx="533400" cy="1600200"/>
          </a:xfrm>
          <a:prstGeom prst="line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TRIAD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you have any questions or issues, please contact ACR TRIAD support </a:t>
            </a:r>
            <a:r>
              <a:rPr lang="en-US" sz="2400" dirty="0" smtClean="0"/>
              <a:t>services</a:t>
            </a:r>
          </a:p>
          <a:p>
            <a:r>
              <a:rPr lang="en-US" sz="2400" dirty="0" smtClean="0"/>
              <a:t>Support Hours: 8:30am – 5pm </a:t>
            </a:r>
            <a:r>
              <a:rPr lang="en-US" sz="2400" dirty="0"/>
              <a:t>EST Monday – Friday except ACR observed holidays</a:t>
            </a:r>
            <a:endParaRPr lang="en-US" sz="2400" dirty="0" smtClean="0"/>
          </a:p>
          <a:p>
            <a:r>
              <a:rPr lang="en-US" sz="2400" dirty="0" smtClean="0"/>
              <a:t>Support contact: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Phone</a:t>
            </a:r>
            <a:r>
              <a:rPr lang="en-US" sz="2400" b="1" dirty="0"/>
              <a:t>: </a:t>
            </a:r>
            <a:r>
              <a:rPr lang="en-US" sz="2400" b="1" dirty="0" smtClean="0"/>
              <a:t>215-940-8820; </a:t>
            </a:r>
            <a:r>
              <a:rPr lang="en-US" sz="2400" b="1" dirty="0"/>
              <a:t>E-mail: triad-support@acr.org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Installation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Please open the following link to install TRIAD </a:t>
            </a:r>
            <a:r>
              <a:rPr lang="en-US" dirty="0" smtClean="0"/>
              <a:t>4.1 </a:t>
            </a:r>
            <a:r>
              <a:rPr lang="en-US" dirty="0"/>
              <a:t>Windows Client: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https://triad4.acr.org/triadclient3S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TRIAD </a:t>
            </a:r>
            <a:r>
              <a:rPr lang="en-US" dirty="0"/>
              <a:t>will launch after the installation is completed successfully.</a:t>
            </a:r>
          </a:p>
          <a:p>
            <a:r>
              <a:rPr lang="en-US" dirty="0"/>
              <a:t>Please make sure you register for </a:t>
            </a:r>
            <a:r>
              <a:rPr lang="en-US" dirty="0" smtClean="0"/>
              <a:t>a TRIAD </a:t>
            </a:r>
            <a:r>
              <a:rPr lang="en-US" dirty="0"/>
              <a:t>account </a:t>
            </a:r>
            <a:r>
              <a:rPr lang="en-US" dirty="0" smtClean="0"/>
              <a:t>before </a:t>
            </a:r>
            <a:r>
              <a:rPr lang="en-US" dirty="0"/>
              <a:t>you login to the Windows Client. Details on how to register are </a:t>
            </a:r>
            <a:r>
              <a:rPr lang="en-US" dirty="0" smtClean="0"/>
              <a:t>provided in </a:t>
            </a:r>
            <a:r>
              <a:rPr lang="en-US" dirty="0"/>
              <a:t>the TRIAD User Registration User Guide.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1"/>
            <a:ext cx="8077200" cy="1066800"/>
          </a:xfrm>
        </p:spPr>
        <p:txBody>
          <a:bodyPr>
            <a:noAutofit/>
          </a:bodyPr>
          <a:lstStyle/>
          <a:p>
            <a:r>
              <a:rPr lang="en-US" dirty="0"/>
              <a:t>After successful installation the TRIAD Client will automatically </a:t>
            </a:r>
            <a:r>
              <a:rPr lang="en-US" dirty="0" smtClean="0"/>
              <a:t>launch.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6214" y="1600200"/>
            <a:ext cx="8077200" cy="1066800"/>
          </a:xfrm>
        </p:spPr>
        <p:txBody>
          <a:bodyPr>
            <a:normAutofit/>
          </a:bodyPr>
          <a:lstStyle/>
          <a:p>
            <a:r>
              <a:rPr lang="en-US" sz="2800" b="1" dirty="0"/>
              <a:t>Logging </a:t>
            </a:r>
            <a:r>
              <a:rPr lang="en-US" sz="2800" b="1" dirty="0" smtClean="0"/>
              <a:t>in to TRIAD</a:t>
            </a:r>
            <a:endParaRPr lang="en-US" sz="2800" dirty="0"/>
          </a:p>
        </p:txBody>
      </p:sp>
      <p:pic>
        <p:nvPicPr>
          <p:cNvPr id="7" name="Picture 2" descr="C:\Users\kkuchipudi\Desktop\log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07" y="2630734"/>
            <a:ext cx="3262993" cy="36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1427455" y="4648200"/>
            <a:ext cx="934745" cy="0"/>
          </a:xfrm>
          <a:prstGeom prst="line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447800" y="4953000"/>
            <a:ext cx="914400" cy="0"/>
          </a:xfrm>
          <a:prstGeom prst="line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546214" y="3972387"/>
            <a:ext cx="2199629" cy="37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>
              <a:spcBef>
                <a:spcPct val="0"/>
              </a:spcBef>
            </a:pPr>
            <a:r>
              <a:rPr lang="en-US" sz="1200" b="1" dirty="0">
                <a:solidFill>
                  <a:schemeClr val="tx1"/>
                </a:solidFill>
              </a:rPr>
              <a:t>Domain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(selectable drop-down menu)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60" y="4523601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Username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060" y="4800600"/>
            <a:ext cx="793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Password</a:t>
            </a:r>
            <a:endParaRPr lang="en-US" sz="1200" b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248400" y="3200400"/>
            <a:ext cx="2098089" cy="1219200"/>
          </a:xfrm>
          <a:prstGeom prst="wedgeRoundRectCallout">
            <a:avLst>
              <a:gd name="adj1" fmla="val -68359"/>
              <a:gd name="adj2" fmla="val 6253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Use the Username and Password that you have received when registered on  TRIAD website</a:t>
            </a:r>
            <a:endParaRPr lang="en-US" sz="1600" dirty="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1447800" y="3962400"/>
            <a:ext cx="914400" cy="0"/>
          </a:xfrm>
          <a:prstGeom prst="line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Select Site &amp; Trial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2" descr="C:\Users\kkuchipudi\Desktop\site and tri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0"/>
          <a:stretch/>
        </p:blipFill>
        <p:spPr bwMode="auto">
          <a:xfrm>
            <a:off x="1371600" y="1676400"/>
            <a:ext cx="34007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5316984" y="2057400"/>
            <a:ext cx="2819400" cy="1066800"/>
          </a:xfrm>
          <a:prstGeom prst="wedgeRoundRectCallout">
            <a:avLst>
              <a:gd name="adj1" fmla="val -68359"/>
              <a:gd name="adj2" fmla="val 6253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Select the Site &amp; Trial from the dropdowns for which the files are to be uploaded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4617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TRIAD provides features for submitting files from multiple sources:</a:t>
            </a:r>
          </a:p>
          <a:p>
            <a:pPr lvl="1"/>
            <a:r>
              <a:rPr lang="en-US" dirty="0" smtClean="0"/>
              <a:t>Local computer / network drive: Files can be located in local computer folders, local CD/DVD drives or network drives. There are two ways to get upload data:</a:t>
            </a:r>
          </a:p>
          <a:p>
            <a:pPr lvl="2"/>
            <a:r>
              <a:rPr lang="en-US" dirty="0" smtClean="0"/>
              <a:t>Files: User can select single or multiple files</a:t>
            </a:r>
          </a:p>
          <a:p>
            <a:pPr lvl="2"/>
            <a:r>
              <a:rPr lang="en-US" dirty="0" smtClean="0"/>
              <a:t>Folders: User can select a folder and by selecting folder, all files in the folder will also be selected automatically</a:t>
            </a:r>
          </a:p>
          <a:p>
            <a:pPr lvl="1"/>
            <a:r>
              <a:rPr lang="en-US" dirty="0" smtClean="0"/>
              <a:t>PACS: TRIAD has ability to query PACS for the study to submit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7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Submit Files from Computer </a:t>
            </a:r>
            <a:r>
              <a:rPr lang="en-US" sz="2400" b="1" dirty="0"/>
              <a:t>/</a:t>
            </a:r>
            <a:r>
              <a:rPr lang="en-US" sz="2400" b="1" dirty="0" smtClean="0"/>
              <a:t> </a:t>
            </a:r>
            <a:r>
              <a:rPr lang="en-US" b="1" dirty="0"/>
              <a:t>Network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2" descr="C:\Users\kkuchipudi\Desktop\choose files c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0482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5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802843"/>
            <a:ext cx="7894320" cy="436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Submit Files from PACS (</a:t>
            </a:r>
            <a:r>
              <a:rPr lang="en-US" b="1" dirty="0" smtClean="0"/>
              <a:t>1/4)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92480" y="3481672"/>
            <a:ext cx="2895600" cy="1295400"/>
          </a:xfrm>
          <a:prstGeom prst="wedgeRoundRectCallout">
            <a:avLst>
              <a:gd name="adj1" fmla="val 22980"/>
              <a:gd name="adj2" fmla="val -8447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Select ‘Choose Files from PACS’ and click ‘Choose Files’ button to open a new window to search for images in PACS.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760720" y="2887980"/>
            <a:ext cx="2773680" cy="990600"/>
          </a:xfrm>
          <a:prstGeom prst="wedgeRoundRectCallout">
            <a:avLst>
              <a:gd name="adj1" fmla="val -27181"/>
              <a:gd name="adj2" fmla="val -6770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Click ‘Manage’ to add information of PACS from where you will retrieve files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248400" y="1296703"/>
            <a:ext cx="1844041" cy="989297"/>
          </a:xfrm>
          <a:prstGeom prst="wedgeRoundRectCallout">
            <a:avLst>
              <a:gd name="adj1" fmla="val 47023"/>
              <a:gd name="adj2" fmla="val 7744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Click here to get the DICOM info to be given at PACS side.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150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Submit Files from PACS (</a:t>
            </a:r>
            <a:r>
              <a:rPr lang="en-US" b="1" dirty="0" smtClean="0"/>
              <a:t>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Click “Add” in the pop-up window and provide details for your PACS</a:t>
            </a:r>
          </a:p>
          <a:p>
            <a:r>
              <a:rPr lang="en-US" sz="2000" dirty="0" smtClean="0"/>
              <a:t>Click “Test Connection” to verify the connectivity</a:t>
            </a:r>
          </a:p>
          <a:p>
            <a:r>
              <a:rPr lang="en-US" sz="2000" dirty="0" smtClean="0"/>
              <a:t>Click “Save” to save device details and close the window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180B9E-7EAD-465B-A226-941656F3696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63817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R_PPT-Dark Bkgrd_F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C9CE0BC557C4CA695C72D3C370BE9" ma:contentTypeVersion="0" ma:contentTypeDescription="Create a new document." ma:contentTypeScope="" ma:versionID="55f9d77878312299d933e3b55210ead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0E283F-268D-4641-9895-80C2D5ECA9F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3FD7B9-BF15-4649-819D-A1F0998A41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441648-67D4-404E-BA31-738E1E565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ACR_PPT-Dark Bkgrd_F</Template>
  <TotalTime>321</TotalTime>
  <Words>1021</Words>
  <Application>Microsoft Office PowerPoint</Application>
  <PresentationFormat>On-screen Show (4:3)</PresentationFormat>
  <Paragraphs>133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ACR_PPT-Dark Bkgrd_F</vt:lpstr>
      <vt:lpstr>Windows Client Installation and User Guide</vt:lpstr>
      <vt:lpstr>Hardware &amp; Software Requirements</vt:lpstr>
      <vt:lpstr>Installation</vt:lpstr>
      <vt:lpstr>Logging in to TRIAD</vt:lpstr>
      <vt:lpstr>Select Site &amp; Trial Information</vt:lpstr>
      <vt:lpstr>Submission Sources</vt:lpstr>
      <vt:lpstr>Submit Files from Computer / Network Drive</vt:lpstr>
      <vt:lpstr>Submit Files from PACS (1/4)</vt:lpstr>
      <vt:lpstr>Submit Files from PACS (2/4)</vt:lpstr>
      <vt:lpstr>Submit Files from PACS (3/4)</vt:lpstr>
      <vt:lpstr>Submit Files from PACS (4/4)</vt:lpstr>
      <vt:lpstr>Preview Panel</vt:lpstr>
      <vt:lpstr>View Images</vt:lpstr>
      <vt:lpstr>Clean Pixel Data</vt:lpstr>
      <vt:lpstr>Add Attachments</vt:lpstr>
      <vt:lpstr>View DICOM Metadata</vt:lpstr>
      <vt:lpstr>Add Comments</vt:lpstr>
      <vt:lpstr>Move for Submission</vt:lpstr>
      <vt:lpstr>Submitting Files -- Submission Queue</vt:lpstr>
      <vt:lpstr>Submission Queue -- Submission Type</vt:lpstr>
      <vt:lpstr>Submission Queue -- Anonymization Result</vt:lpstr>
      <vt:lpstr>Validation Result</vt:lpstr>
      <vt:lpstr>Submission Queue -- Submit Studies</vt:lpstr>
      <vt:lpstr>TRIAD 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Whiting, Anne</dc:creator>
  <cp:lastModifiedBy>Kocabas, Ulku</cp:lastModifiedBy>
  <cp:revision>34</cp:revision>
  <dcterms:created xsi:type="dcterms:W3CDTF">2012-06-26T15:31:33Z</dcterms:created>
  <dcterms:modified xsi:type="dcterms:W3CDTF">2013-07-18T22:15:35Z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0x010100FAEC9CE0BC557C4CA695C72D3C370BE9</vt:lpwstr>
  </property>
</Properties>
</file>